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4" r:id="rId2"/>
    <p:sldId id="256" r:id="rId3"/>
    <p:sldId id="272" r:id="rId4"/>
    <p:sldId id="290" r:id="rId5"/>
    <p:sldId id="273" r:id="rId6"/>
    <p:sldId id="274" r:id="rId7"/>
    <p:sldId id="275" r:id="rId8"/>
    <p:sldId id="291" r:id="rId9"/>
    <p:sldId id="292" r:id="rId10"/>
    <p:sldId id="276" r:id="rId11"/>
    <p:sldId id="277" r:id="rId12"/>
    <p:sldId id="278" r:id="rId13"/>
    <p:sldId id="279" r:id="rId14"/>
    <p:sldId id="280" r:id="rId15"/>
    <p:sldId id="281" r:id="rId16"/>
    <p:sldId id="283" r:id="rId17"/>
    <p:sldId id="284" r:id="rId18"/>
    <p:sldId id="285" r:id="rId19"/>
    <p:sldId id="286" r:id="rId20"/>
    <p:sldId id="287" r:id="rId21"/>
    <p:sldId id="288" r:id="rId22"/>
    <p:sldId id="293" r:id="rId23"/>
    <p:sldId id="294" r:id="rId24"/>
    <p:sldId id="295" r:id="rId25"/>
    <p:sldId id="296" r:id="rId26"/>
    <p:sldId id="297" r:id="rId27"/>
    <p:sldId id="310" r:id="rId28"/>
    <p:sldId id="298" r:id="rId29"/>
    <p:sldId id="299" r:id="rId30"/>
    <p:sldId id="309" r:id="rId31"/>
    <p:sldId id="300" r:id="rId32"/>
    <p:sldId id="301" r:id="rId33"/>
    <p:sldId id="302" r:id="rId34"/>
    <p:sldId id="303" r:id="rId35"/>
    <p:sldId id="304" r:id="rId36"/>
    <p:sldId id="305" r:id="rId37"/>
    <p:sldId id="311" r:id="rId38"/>
    <p:sldId id="306" r:id="rId39"/>
    <p:sldId id="307" r:id="rId40"/>
    <p:sldId id="308" r:id="rId41"/>
    <p:sldId id="315"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9" autoAdjust="0"/>
    <p:restoredTop sz="86475" autoAdjust="0"/>
  </p:normalViewPr>
  <p:slideViewPr>
    <p:cSldViewPr>
      <p:cViewPr varScale="1">
        <p:scale>
          <a:sx n="67" d="100"/>
          <a:sy n="67" d="100"/>
        </p:scale>
        <p:origin x="576" y="72"/>
      </p:cViewPr>
      <p:guideLst>
        <p:guide orient="horz" pos="2160"/>
        <p:guide pos="2880"/>
      </p:guideLst>
    </p:cSldViewPr>
  </p:slideViewPr>
  <p:outlineViewPr>
    <p:cViewPr>
      <p:scale>
        <a:sx n="33" d="100"/>
        <a:sy n="33" d="100"/>
      </p:scale>
      <p:origin x="258" y="31847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15298F-A325-4B07-B7C3-16B8532B573C}" type="datetimeFigureOut">
              <a:rPr lang="en-US" smtClean="0"/>
              <a:pPr/>
              <a:t>12/18/2019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CFCBB1-DB83-409C-93D5-DCA2DF3813D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15298F-A325-4B07-B7C3-16B8532B573C}" type="datetimeFigureOut">
              <a:rPr lang="en-US" smtClean="0"/>
              <a:pPr/>
              <a:t>12/18/2019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CFCBB1-DB83-409C-93D5-DCA2DF3813D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15298F-A325-4B07-B7C3-16B8532B573C}" type="datetimeFigureOut">
              <a:rPr lang="en-US" smtClean="0"/>
              <a:pPr/>
              <a:t>12/18/2019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CFCBB1-DB83-409C-93D5-DCA2DF3813D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15298F-A325-4B07-B7C3-16B8532B573C}" type="datetimeFigureOut">
              <a:rPr lang="en-US" smtClean="0"/>
              <a:pPr/>
              <a:t>12/18/2019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CFCBB1-DB83-409C-93D5-DCA2DF3813D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15298F-A325-4B07-B7C3-16B8532B573C}" type="datetimeFigureOut">
              <a:rPr lang="en-US" smtClean="0"/>
              <a:pPr/>
              <a:t>12/18/2019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CFCBB1-DB83-409C-93D5-DCA2DF3813D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15298F-A325-4B07-B7C3-16B8532B573C}" type="datetimeFigureOut">
              <a:rPr lang="en-US" smtClean="0"/>
              <a:pPr/>
              <a:t>12/18/2019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CFCBB1-DB83-409C-93D5-DCA2DF3813D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15298F-A325-4B07-B7C3-16B8532B573C}" type="datetimeFigureOut">
              <a:rPr lang="en-US" smtClean="0"/>
              <a:pPr/>
              <a:t>12/18/2019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CFCBB1-DB83-409C-93D5-DCA2DF3813D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15298F-A325-4B07-B7C3-16B8532B573C}" type="datetimeFigureOut">
              <a:rPr lang="en-US" smtClean="0"/>
              <a:pPr/>
              <a:t>12/18/2019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CFCBB1-DB83-409C-93D5-DCA2DF3813D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15298F-A325-4B07-B7C3-16B8532B573C}" type="datetimeFigureOut">
              <a:rPr lang="en-US" smtClean="0"/>
              <a:pPr/>
              <a:t>12/18/2019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CFCBB1-DB83-409C-93D5-DCA2DF3813D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15298F-A325-4B07-B7C3-16B8532B573C}" type="datetimeFigureOut">
              <a:rPr lang="en-US" smtClean="0"/>
              <a:pPr/>
              <a:t>12/18/2019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CFCBB1-DB83-409C-93D5-DCA2DF3813D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15298F-A325-4B07-B7C3-16B8532B573C}" type="datetimeFigureOut">
              <a:rPr lang="en-US" smtClean="0"/>
              <a:pPr/>
              <a:t>12/18/2019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CFCBB1-DB83-409C-93D5-DCA2DF3813D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15298F-A325-4B07-B7C3-16B8532B573C}" type="datetimeFigureOut">
              <a:rPr lang="en-US" smtClean="0"/>
              <a:pPr/>
              <a:t>12/18/2019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CFCBB1-DB83-409C-93D5-DCA2DF3813D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bing.com/videos/search?q=water+and+water+fall&amp;&amp;view=detail&amp;mid=72A41E873254C05ABA0672A41E873254C05ABA06&amp;&amp;FORM=VDRVRV"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resources.yesican-science.ca/lpdd/g07/lp/nelson/nel07.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www.phschool.com/science/biology_place/biocoach/photosynth/overview.html" TargetMode="External"/><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hyperlink" Target="http://sciencemaranatha.blogspot.com/2009/02/test-7-sciences.html" TargetMode="External"/><Relationship Id="rId1" Type="http://schemas.openxmlformats.org/officeDocument/2006/relationships/slideLayout" Target="../slideLayouts/slideLayout2.xml"/><Relationship Id="rId6" Type="http://schemas.openxmlformats.org/officeDocument/2006/relationships/hyperlink" Target="http://slhow582.blogspot.com/2012/05/form-1-chapter-6-sources-of-energy.html" TargetMode="External"/><Relationship Id="rId5" Type="http://schemas.openxmlformats.org/officeDocument/2006/relationships/image" Target="../media/image13.jpeg"/><Relationship Id="rId4" Type="http://schemas.openxmlformats.org/officeDocument/2006/relationships/hyperlink" Target="http://www.buzzle.com/articles/advantages-of-chemical-energy.html" TargetMode="External"/><Relationship Id="rId9"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www.weirdwarp.com/2009/08/nuclear-fusion-and-its-future-uses-in-spacecraft/" TargetMode="External"/><Relationship Id="rId3" Type="http://schemas.openxmlformats.org/officeDocument/2006/relationships/image" Target="../media/image16.jpeg"/><Relationship Id="rId7" Type="http://schemas.openxmlformats.org/officeDocument/2006/relationships/image" Target="../media/image18.jpeg"/><Relationship Id="rId2" Type="http://schemas.openxmlformats.org/officeDocument/2006/relationships/hyperlink" Target="http://www.etftrends.com/2009/11/ways-to-play-the-nuclear-power-shift-with-etfs/" TargetMode="External"/><Relationship Id="rId1" Type="http://schemas.openxmlformats.org/officeDocument/2006/relationships/slideLayout" Target="../slideLayouts/slideLayout2.xml"/><Relationship Id="rId6" Type="http://schemas.openxmlformats.org/officeDocument/2006/relationships/hyperlink" Target="http://commons.wikimedia.org/wiki/File:Gundremmingen_Nuclear_Power_Plant.jpg" TargetMode="External"/><Relationship Id="rId5" Type="http://schemas.openxmlformats.org/officeDocument/2006/relationships/image" Target="../media/image17.jpeg"/><Relationship Id="rId4" Type="http://schemas.openxmlformats.org/officeDocument/2006/relationships/hyperlink" Target="http://www.renewablepowernews.com/archives/1445" TargetMode="External"/><Relationship Id="rId9"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rEJKiUYjW1E&amp;feature=youtu.b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www.youtube.com/watch?v=rEJKiUYjW1E&amp;feature=youtu.b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youtu.be/n2a4i2pDUCg" TargetMode="External"/><Relationship Id="rId1" Type="http://schemas.openxmlformats.org/officeDocument/2006/relationships/slideLayout" Target="../slideLayouts/slideLayout2.xml"/><Relationship Id="rId4" Type="http://schemas.openxmlformats.org/officeDocument/2006/relationships/hyperlink" Target="http://www.bing.com/videos/search?q=Non-Renewable+Resources&amp;&amp;view=detail&amp;mid=D6B283526C4AF9DC79BCD6B283526C4AF9DC79BC&amp;FORM=VRDGAR"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youtu.be/BPJJM_hCFj0"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youtu.be/SQpbTTGe_gk" TargetMode="External"/><Relationship Id="rId2" Type="http://schemas.openxmlformats.org/officeDocument/2006/relationships/hyperlink" Target="http://www.bing.com/videos/search?q=wind+energy&amp;view=detail&amp;&amp;mid=7C7A882B0B1596045E487C7A882B0B1596045E48" TargetMode="Externa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youtu.be/SQpbTTGe_gk" TargetMode="External"/><Relationship Id="rId2" Type="http://schemas.openxmlformats.org/officeDocument/2006/relationships/hyperlink" Target="http://wn.com/hydropower_explained" TargetMode="Externa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youtube.com/watch?v=Bl-oxDZDfqI"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youtu.be/spMPnOTOO78" TargetMode="External"/><Relationship Id="rId2" Type="http://schemas.openxmlformats.org/officeDocument/2006/relationships/hyperlink" Target="http://www.bing.com/videos/search?q=what+is+solar+power&amp;view=detail&amp;&amp;mid=3239E72E04077678F7A13239E72E04077678F7A1" TargetMode="Externa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bing.com/videos/search?q=solar+energy+in+the+mojave+desert&amp;&amp;view=detail&amp;mid=FC9E2237A0C7E36DA813FC9E2237A0C7E36DA813&amp;&amp;FORM=VRDGAR" TargetMode="External"/><Relationship Id="rId2" Type="http://schemas.openxmlformats.org/officeDocument/2006/relationships/hyperlink" Target="http://www.bing.com/videos/search?q=how+does+a+solar+panel+work&amp;&amp;view=detail&amp;mid=9A6827382AFA62E22D4A9A6827382AFA62E22D4A&amp;&amp;FORM=VRDGA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jpeg"/><Relationship Id="rId7" Type="http://schemas.openxmlformats.org/officeDocument/2006/relationships/hyperlink" Target="http://dateofdunbar.wordpress.com/2011/07/" TargetMode="External"/><Relationship Id="rId2" Type="http://schemas.openxmlformats.org/officeDocument/2006/relationships/hyperlink" Target="http://www.sciencecontrol.com/conservation-of-mechanical-energy.html"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www1.curriculum.edu.au/sciencepd/energy/mech_activity.htm" TargetMode="Externa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2"/>
              </a:rPr>
              <a:t>http://www.bing.com/videos/search?q=water+and+water+fall&amp;&amp;view=detail&amp;mid=72A41E873254C05ABA0672A41E873254C05ABA06&amp;&amp;FORM=VDRVRV</a:t>
            </a:r>
            <a:endParaRPr lang="en-US" dirty="0"/>
          </a:p>
        </p:txBody>
      </p:sp>
    </p:spTree>
    <p:extLst>
      <p:ext uri="{BB962C8B-B14F-4D97-AF65-F5344CB8AC3E}">
        <p14:creationId xmlns:p14="http://schemas.microsoft.com/office/powerpoint/2010/main" val="1069741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descr="http://enformable.com/wp-content/uploads/2013/02/Electric-Power-Gri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64" y="62630"/>
            <a:ext cx="5504493" cy="412837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p:cNvSpPr>
            <a:spLocks noChangeAspect="1" noChangeArrowheads="1"/>
          </p:cNvSpPr>
          <p:nvPr/>
        </p:nvSpPr>
        <p:spPr bwMode="auto">
          <a:xfrm>
            <a:off x="63500" y="-898525"/>
            <a:ext cx="2857500" cy="1885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p:cNvSpPr>
            <a:spLocks noChangeAspect="1" noChangeArrowheads="1"/>
          </p:cNvSpPr>
          <p:nvPr/>
        </p:nvSpPr>
        <p:spPr bwMode="auto">
          <a:xfrm>
            <a:off x="215900" y="-746125"/>
            <a:ext cx="2857500" cy="1885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p:cNvSpPr>
            <a:spLocks noChangeAspect="1" noChangeArrowheads="1"/>
          </p:cNvSpPr>
          <p:nvPr/>
        </p:nvSpPr>
        <p:spPr bwMode="auto">
          <a:xfrm>
            <a:off x="368300" y="-593725"/>
            <a:ext cx="2857500" cy="1885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2" name="Picture 10" descr="http://www.energybook.info/images/Electric_Energ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505200"/>
            <a:ext cx="4593615"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841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Energy (Thermal)</a:t>
            </a:r>
            <a:endParaRPr lang="en-US" dirty="0"/>
          </a:p>
        </p:txBody>
      </p:sp>
      <p:sp>
        <p:nvSpPr>
          <p:cNvPr id="3" name="Content Placeholder 2"/>
          <p:cNvSpPr>
            <a:spLocks noGrp="1"/>
          </p:cNvSpPr>
          <p:nvPr>
            <p:ph idx="1"/>
          </p:nvPr>
        </p:nvSpPr>
        <p:spPr/>
        <p:txBody>
          <a:bodyPr/>
          <a:lstStyle/>
          <a:p>
            <a:r>
              <a:rPr lang="en-US" dirty="0" smtClean="0"/>
              <a:t>Heat energy is created when particles within a substance move really fast and create heat.</a:t>
            </a:r>
          </a:p>
          <a:p>
            <a:r>
              <a:rPr lang="en-US" dirty="0" smtClean="0"/>
              <a:t>The faster the particles move the more the heat.</a:t>
            </a:r>
            <a:endParaRPr lang="en-US" dirty="0"/>
          </a:p>
        </p:txBody>
      </p:sp>
      <p:pic>
        <p:nvPicPr>
          <p:cNvPr id="3074" name="Picture 2" descr="http://ts4.mm.bing.net/th?id=H.4539493844715315&amp;pid=15.1">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7545" y="3429000"/>
            <a:ext cx="4648200" cy="305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08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Energy</a:t>
            </a:r>
            <a:endParaRPr lang="en-US" dirty="0"/>
          </a:p>
        </p:txBody>
      </p:sp>
      <p:sp>
        <p:nvSpPr>
          <p:cNvPr id="3" name="Content Placeholder 2"/>
          <p:cNvSpPr>
            <a:spLocks noGrp="1"/>
          </p:cNvSpPr>
          <p:nvPr>
            <p:ph idx="1"/>
          </p:nvPr>
        </p:nvSpPr>
        <p:spPr/>
        <p:txBody>
          <a:bodyPr/>
          <a:lstStyle/>
          <a:p>
            <a:r>
              <a:rPr lang="en-US" dirty="0" smtClean="0"/>
              <a:t>Chemical Energy is potential energy that is stored within chemicals.</a:t>
            </a:r>
          </a:p>
          <a:p>
            <a:r>
              <a:rPr lang="en-US" dirty="0" smtClean="0"/>
              <a:t>Examples include:</a:t>
            </a:r>
          </a:p>
          <a:p>
            <a:pPr lvl="1"/>
            <a:r>
              <a:rPr lang="en-US" dirty="0" smtClean="0"/>
              <a:t>Food, wood, matches, coal, gasoline, photosynthesis in plants, batteries.</a:t>
            </a:r>
            <a:endParaRPr lang="en-US" dirty="0"/>
          </a:p>
        </p:txBody>
      </p:sp>
    </p:spTree>
    <p:extLst>
      <p:ext uri="{BB962C8B-B14F-4D97-AF65-F5344CB8AC3E}">
        <p14:creationId xmlns:p14="http://schemas.microsoft.com/office/powerpoint/2010/main" val="95566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Energy</a:t>
            </a:r>
            <a:endParaRPr lang="en-US" dirty="0"/>
          </a:p>
        </p:txBody>
      </p:sp>
      <p:pic>
        <p:nvPicPr>
          <p:cNvPr id="4098" name="Picture 2" descr="http://ts3.mm.bing.net/th?id=H.4942409010644794&amp;pid=15.1">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371600"/>
            <a:ext cx="3000375" cy="198120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ts3.mm.bing.net/th?id=H.4693829193894542&amp;pid=15.1">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43625" y="1371600"/>
            <a:ext cx="3000375" cy="392430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ts1.mm.bing.net/th?id=H.4553362320131180&amp;pid=15.1">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97290" y="1828800"/>
            <a:ext cx="3000375" cy="211455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ts2.mm.bing.net/th?id=H.5060490515383385&amp;pid=15.1">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8200" y="3657600"/>
            <a:ext cx="4524375" cy="271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4544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Nuclear Energy</a:t>
            </a:r>
            <a:endParaRPr lang="en-US" dirty="0"/>
          </a:p>
        </p:txBody>
      </p:sp>
      <p:sp>
        <p:nvSpPr>
          <p:cNvPr id="3" name="Content Placeholder 2"/>
          <p:cNvSpPr>
            <a:spLocks noGrp="1"/>
          </p:cNvSpPr>
          <p:nvPr>
            <p:ph idx="1"/>
          </p:nvPr>
        </p:nvSpPr>
        <p:spPr/>
        <p:txBody>
          <a:bodyPr/>
          <a:lstStyle/>
          <a:p>
            <a:r>
              <a:rPr lang="en-US" dirty="0" smtClean="0"/>
              <a:t>Nuclear Energy is the energy stored in the nucleus of the atom.  When the atoms are split or combined they release energy.</a:t>
            </a:r>
          </a:p>
          <a:p>
            <a:r>
              <a:rPr lang="en-US" dirty="0" smtClean="0"/>
              <a:t>Examples include:</a:t>
            </a:r>
          </a:p>
          <a:p>
            <a:pPr marL="0" indent="0">
              <a:buNone/>
            </a:pPr>
            <a:r>
              <a:rPr lang="en-US" dirty="0"/>
              <a:t>	</a:t>
            </a:r>
            <a:r>
              <a:rPr lang="en-US" dirty="0" smtClean="0"/>
              <a:t>- nuclear bomb, atomic decay of </a:t>
            </a:r>
          </a:p>
          <a:p>
            <a:pPr marL="0" indent="0">
              <a:buNone/>
            </a:pPr>
            <a:r>
              <a:rPr lang="en-US" dirty="0"/>
              <a:t>	</a:t>
            </a:r>
            <a:r>
              <a:rPr lang="en-US" dirty="0" smtClean="0"/>
              <a:t>atoms.</a:t>
            </a:r>
          </a:p>
          <a:p>
            <a:pPr marL="0" indent="0">
              <a:buNone/>
            </a:pPr>
            <a:endParaRPr lang="en-US" dirty="0"/>
          </a:p>
        </p:txBody>
      </p:sp>
    </p:spTree>
    <p:extLst>
      <p:ext uri="{BB962C8B-B14F-4D97-AF65-F5344CB8AC3E}">
        <p14:creationId xmlns:p14="http://schemas.microsoft.com/office/powerpoint/2010/main" val="213399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Nuclear Energy</a:t>
            </a:r>
            <a:endParaRPr lang="en-US" dirty="0"/>
          </a:p>
        </p:txBody>
      </p:sp>
      <p:pic>
        <p:nvPicPr>
          <p:cNvPr id="5122" name="Picture 2" descr="http://ts1.mm.bing.net/th?id=H.4934751083825240&amp;pid=15.1">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798" y="1143000"/>
            <a:ext cx="3000375" cy="300037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ts2.mm.bing.net/th?id=H.4606246283314113&amp;pid=15.1">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1762125"/>
            <a:ext cx="2819400" cy="253365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ts4.mm.bing.net/th?id=H.4793579802396387&amp;pid=15.1">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72200" y="2209800"/>
            <a:ext cx="2795589" cy="230505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ts2.mm.bing.net/th?id=H.4820049689838257&amp;pid=15.1">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45577" y="4009373"/>
            <a:ext cx="3452815" cy="275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6505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Energy Forms…</a:t>
            </a:r>
            <a:endParaRPr lang="en-US" dirty="0"/>
          </a:p>
        </p:txBody>
      </p:sp>
      <p:sp>
        <p:nvSpPr>
          <p:cNvPr id="3" name="Content Placeholder 2"/>
          <p:cNvSpPr>
            <a:spLocks noGrp="1"/>
          </p:cNvSpPr>
          <p:nvPr>
            <p:ph idx="1"/>
          </p:nvPr>
        </p:nvSpPr>
        <p:spPr/>
        <p:txBody>
          <a:bodyPr/>
          <a:lstStyle/>
          <a:p>
            <a:r>
              <a:rPr lang="en-US" dirty="0" smtClean="0"/>
              <a:t>The law of conservation of energy states: “Energy cannot be created nor destroyed, it simply changes form.”</a:t>
            </a:r>
          </a:p>
          <a:p>
            <a:r>
              <a:rPr lang="en-US" dirty="0" smtClean="0"/>
              <a:t>To create electricity sometimes the form of energy has  to be changed from one form to another so it can be used.</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Let’s see if we can name the energy conversions shown below……</a:t>
            </a:r>
            <a:endParaRPr lang="en-US" dirty="0"/>
          </a:p>
        </p:txBody>
      </p:sp>
      <p:pic>
        <p:nvPicPr>
          <p:cNvPr id="1026" name="Picture 2" descr="http://img2-3.timeinc.net/toh/i/g/green/10-green-myths/02-green-myth.jpg"/>
          <p:cNvPicPr>
            <a:picLocks noChangeAspect="1" noChangeArrowheads="1"/>
          </p:cNvPicPr>
          <p:nvPr/>
        </p:nvPicPr>
        <p:blipFill>
          <a:blip r:embed="rId2" cstate="print"/>
          <a:srcRect/>
          <a:stretch>
            <a:fillRect/>
          </a:stretch>
        </p:blipFill>
        <p:spPr bwMode="auto">
          <a:xfrm>
            <a:off x="1828800" y="1447800"/>
            <a:ext cx="5334000" cy="44196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www.adamslegion.com/wp-content/uploads/home%20solar%20power%20system%202.jpg"/>
          <p:cNvPicPr>
            <a:picLocks noChangeAspect="1" noChangeArrowheads="1"/>
          </p:cNvPicPr>
          <p:nvPr/>
        </p:nvPicPr>
        <p:blipFill>
          <a:blip r:embed="rId2" cstate="print"/>
          <a:srcRect/>
          <a:stretch>
            <a:fillRect/>
          </a:stretch>
        </p:blipFill>
        <p:spPr bwMode="auto">
          <a:xfrm>
            <a:off x="1828800" y="208504"/>
            <a:ext cx="5343525" cy="538267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static.ddmcdn.com/gif/hydropower-plant-parts.gif"/>
          <p:cNvPicPr>
            <a:picLocks noChangeAspect="1" noChangeArrowheads="1"/>
          </p:cNvPicPr>
          <p:nvPr/>
        </p:nvPicPr>
        <p:blipFill>
          <a:blip r:embed="rId2" cstate="print"/>
          <a:srcRect/>
          <a:stretch>
            <a:fillRect/>
          </a:stretch>
        </p:blipFill>
        <p:spPr bwMode="auto">
          <a:xfrm>
            <a:off x="685800" y="138246"/>
            <a:ext cx="7924800" cy="574820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assets4.bigthink.com/system/idea_thumbnails/51989/headline/Save-Energy2.jpg?1375284482"/>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descr="data:image/jpeg;base64,/9j/4AAQSkZJRgABAQAAAQABAAD/2wCEAAkGBxQSEhQUEhQUFBQUFxgUFRQUFxcXFxUVHRcYFxgcHBwcHCggHBwlHBgXITEhJSksLi4uFx8zODMsNygtLiwBCgoKDg0OGhAQGy4kHiQsLCwtLDYsLC4sLC80LCwsLCwvLCwsLC0vNCwsLCwsLCwsLCwsLCwsLCwsLCwsLCwsLP/AABEIAK4BIgMBIgACEQEDEQH/xAAbAAEAAgMBAQAAAAAAAAAAAAAAAQIEBQYDB//EAEkQAAIBAgQCBgUJBAcHBQAAAAECAAMRBBIhMQVBEyJRYXGBBjJCkaEHFFJUk8HR0vAVM0NyF1NiorHT4SODkrKzwvEWNERjgv/EABsBAQACAwEBAAAAAAAAAAAAAAABBAIDBQYH/8QAMBEAAgECBAQEBQQDAAAAAAAAAAECAxEEITFRBRITQWGhwdFCcYGR8RQysfAiQ+H/2gAMAwEAAhEDEQA/APoMQYgCJEQCYl6SXnuKAmipiIU/3GSi2eFOneenQTIVLSSwnGxPG6dOVkzfGjdGE1IiUIM2BAMq1KWMPxijVWpjKi0YETKelMdltOpTqxnoanGxWIibDEReIgCIiALxEQBERAEREAREQBERAEREAXiIgExIiATEiIBb9c4i/wCv0IgESJJkQBERBJk0UmTe0x8KZ7MZ5Lj+InTVty3QSZBMRE8W23qWhLK0rEyhOUHeJFiziYdeZhOkwah1M+h8Gk6lNTZSrZMpERO4aBESYBEREAREQBERBAiIgkREQBERAESZEAREQBERBAiTIgksIkiIIKRBiAIESybyGSZWHS09G3laZnowniuPxnUV7aFyjZIpERPJlkREASUm3ZAtymFWWxmcTaYdcz6DwOE6dNRZSr2Z4xET0BWEREAmREQBERAEREAmREQBERAEReTAEiIMAREmARERAERJgE2iB+t5MAqZEmRAEREAstQz3pV+2Y0TVUowqK0kZKTRsd5GUzHo1Z7dJPJYvgCc7xyLUa2WZcLBa0x6leeLVSZbwXAIU3zSMZ19j1q1p5OvO9+UpPRRpbvvr4f+Z3Jro8rjkr5mi9zzmuwvGqdSlUqqHy02emwsLlkOVgBfXXSbNltrcHXlOZPowfm9bD9MMlZqzsei616hLH27WUk2Hh33sQqRmrxMXkbjH8Up0Rd2HrIhAsSC7Ki3F72uw989UxtMv0YdS+TpMoIJyXsG05X08jOUpejFV6lTpOiVGqNUVlViy2xQxAXWoQwci5NgV2Fxtt+C+j4w9TOKmb/ZmkRkC6dNUqgjrG2tQjnew255kG7iIgkREQQIiIAiIgCIiAIiIAiIgCIiCRERAEREEFrRH6/WkQCJEGIAiIgCIiAJN5EQBERAEREAuoutu++u0gpzve0rLZwFYsQoHWJY2AA5kypVUqV5p5XV1beyfjkv7YzVnkVtMbG46nRANR1S+wOrN4KLsfITV8b4o2QnDVadlt0jLq4DEgZcwygXFidTry3nJrTLMSbkn1mYksx7WJ1J7ye3ttNU+IU/9efkUq2JVN2Su/I6fEeli7U6Tv2FyEB8LZm94EwH9Kax2FIeTHv3La+6a6jhb3J8/LT7vjMlMBZbtvoO3Um3+J+ErSxVaXexUdetLvYzKHpXUHr06bD+zmQ/HMDz7JtsL6SUH9ZjSPZVFh/xC6/EHunM4gU0sAL6b37LW/XdNXXxQBsAL3sFBsO/X3+4XtMoYyrHXMmOKqxdm7n0lcfRIuK1EjtFRPxl8NikqAmm6VACVJRgwDDcXGlxPl5oFrmsQwHsX6g8R7R8e07z6TwbD9HQpLscgY/zMMzfEn3S9QxHVbVtPEuUMR1W1bQzIiJZLBMiIgEyIiCRERAJkREECTIiCRERBBMmAZMApJA+MSV3EA4N/lTwvSNTFDFuyFgQiU22Nif3l7Xng/yvYMGxo4sHsKU/H+snAHHUvm+PwxdaNd8WKodgbVKalwaZZQSLMQwGx8Zn8OxPDXRHxlVa2INWiarste7IuIC1c2nWvQta1tts1yQOxPyuYOwboMXlJsGyU7E89ek3lP6YMF/VYr/hpf5k5Kjx3ANhjQqpTFNa+IcU6a1rlPm4p0XQkm1Q1FUm5ta+nKTSr8IDuctMr1+jDLXIy9NhzSDf/YKYxOY7arvAPpfol6aUOItUWglZTSUM3ShACCbC2VzrOkny35JBS+fcS+b26D+DbN+66U5PW19W28+o3gExIvKV66opZyFVQSzE2AA3JPIQD0iVVwbEag6gjYiWEAgkDUkADUk6AAakk8tOfdOG45xc4hrKSKSm6LtnI9th/gp233223pfxCwFBfa61S30PZXzKknuUDZpz2GpXbyHxJ/Cc3GV3fpx+vsUMXWbfTj9fY2PB8MaiVaakBnNOwb2gpLMNtDqh8u6bHH8F6JgQOq2vg1tR/j5eE8uF1Xp3yMQCdRyJsBttyEzavH+paqoYEX6uhB7ey84dSGIhW54JOPdXz0S8Ntyaaounyyyl2fY1fVWmOV1A79QPxmBxHiGw2F/jy23N7Wt3TEx2O0Cg3sFHZoNiey9tLankDPGhgnqEFtu8Hz56Du3PMnaXrlRyvkjxFVqjHKQB6t766X7Dvc7A8tSDdZtcDwrKNbW5m1j77/CZuFweUaqPAH/S08MdWUaABfILf7jFhy2V2YHEKlw+gACnY35eA/Rn0i8+ZVFzAi9ywtyvrpf4z6aw5eX3S/w/4n8vUtYHPmfyF4vIidEvk3kiVkiATERAEmREAREQBERAESZEElhJkfrnEEEQu4gxAPh3AlXo+J3FA1BiaHRCt0V7dO/S2z+zltm7pn8Z4Hw2symjXVaRq1uipq1FDk+dUabEMVzZVptUdQ5JIS40BnZVvk04e7MzU6hZiWJ6VtybmeT/ACY8NAJNOoAASSazWAGpMA4rg3o1g1ei6V19atTqGpUw5AAp1TRqqjqQUqAKLG5Ru8gz0T0fwXzUURWpljVWolQ1KIesTgWqBAf4aGv1LNexFtzOh4N6F8HxWfoQz5GZWArkmwYqG0J6rWuDzE2R+S7h39VU+1eAc38jdJExePWkWNMKoQvlz5ekNs2Rit+2xIlMF6e411BJoC4B/dHnr9Od96O+imFwLO2GRlNQBWzOWuAbjfvnKYX5NXQADFIbAD9yfD+slig6Sv1DXUU/hFD0rxbe3S+yP55safGMS4IZ6ZBBBHRaEbH2/GUpehFRf/kJ9k3+ZMqpwGpRRnavSCoCzHom0AuT/Em2UsP29TBKr3LcKwzUgOhfKbC4YE03I3JW4yk9qkanW+032D4kGZKVQdHWdSwS+ZXC2zFGsLgXG4U6i4E0/CqFaqim3RAgXZh1r88iHzsze4ibzC4JaStluWIOZ2N3bfdjy7BsOQE0VXFvI2Q5u5wmPxHS1mf6bkj+UAqn91RpNng6Aub8gPd1v9ZqOHrc0/j4ZZscbjQu2gym/kfgNZ5nm5m5PucmLveT7ntXxYXNbfN/2L+vfNBXxZcWF9QQLak9uW/L+0dB3mKrNUbUE5tlI5dr9i9i8+fO2z4fw0jUkEndip15fS0G+mwjUhtyZi4Hh+t3DXvyuQO3a5J/tHU92w3VGiigcjsLlgb9wOs9NVGy+RP4THr4kG4It3Eb/dJ0NiVicRUI2Pkdfjv77+E1WIqknl7yPulq1VTsd+xj5c9J4ohJAUFmY2VRqWY6WF/Pw56XmLzyRqnK+SM7gGFNTEUxbRSKjdwUhhfxYKPM98639r0iAbtY2IPR1Nf7sjgXDPm9OxsXY5qjDa/JQfor8SSdLzVUaTCmi5KlwoBHRvvYd07eEodOFnrqdnBYeMY2k/E2LcdojdnH+6q/lnjX9I8PYjpHUkEBhSq3UnY2Kb901GIw7nanV+zf8s1tfh9Y7Uav2b/hLqpw3OlHDUXrLzRseFemVuribdnTIrAHlcpqRfu7dhOtw9dXUMjBlbUMpuCPET5MaDO+RFZnJIygG972OnLXmdp2Xol6M1cO3SVKhUn+CjXQjte4sT4bdpkVIRWjGKw9KCvGWex44j07YVatNMJUqGk7ISr/AEWK3ICG17fGY1X5R8hKvhHVhurVLEeINOaLiGNplMdh2bo3bGGsrkMVdVaopRsoJFs2YaW0mRw3G4HIhxDCpUD0y7PTckqtds9zY5s1Egb7KBYEXOapRsm0WIYOm4KTi+38LM2x+UUhQ/zOpkJKhuk6pYakA9HYnuil8opYMVwbsEF2IqXCja5tT0F7C5mqTjuFaiadRKeUVa7ZEpFQymj0dIqbdV84Uk6aDyOTheM4CmauQKodXUA02INM1qLU0YWN2VUqXOxuNTHSjsyXg6a+BmR/Sav1ZvtR+Selb5RSls+DqLmAYZqlrqdiL09Qe2a6rVwSGk1SiBTOIqlLJ+8wjPmpsRvdGXLbfKSPGuN41hTRH7qrVSjh6S5qLFQVar0xUECws6kbbSelHZj9HSekWZ4+UsfVW+1H5I/pMX6s32o/JMSpxPAIKi08pFSm6Naky5gMVTqKBp1SaQZQeRVbnQNMTiONwJGICIgJB6FkRgfaKghlsNGAJBBGQG7R0o7MlYOk/gkfR+CcQGJoU6wXL0gJy3zWsxXewvtM2aP0H/8AYYf+Vv8AqPN5Kr1OPJWbRaItEGJWSq3IkS1PceIgHD4X0/erUelRwTVGTOSBXQHKhIZtU7Be15OJ9PKlJQz4EqpRaoPzmmb02OVWFl1BOmk4nhNSvhcatcUKzdHWZiBSfrIWYMPV5qT75tG447rRSrhMQEonEBclFiQjqww6C4HVp53G4NiLEGdD9PTy+W5W6k8/Y2dD5SERSVwLKjO7E9McpqMc76mnub3I75P9Ka/VD9sP8ueNf0iRiQMFilTPXdQKGiGrSRQ4GgzK6seVwx1Bmj47j6talSp08PXQAMao+blVZzVq1FK2BIAWpltcbc9JMaFJvNeZDnUX4O69FfTYY2saPQGnam1TMagfYqLWyD6W/dOrafK/kvwlRMYxenVQdA4u6Oovnp6XIAvp8J9UYSpiIRhUajobqTk4py1KxJi00mwiXX4StpIgHzVz0ZbWxQlSezK2Vj4aEecxXYswvv7Kn/nf7l+/1ffiNXPVqMoBU1HZAfVPXJDtb2dLgc9/CKTlOep3Nxdj5ge6cCcbN7XZxJKze12bLAYJBqxFzuSbMx9/lpM5qgGxPvP3zTHEsdz5ESrMfDw/VjMeYlVElkZ9XEntB8dD8PwmJUxJ7D8PvI/RngzG1zbv5CbDhvCKtexUZUP8Rx1f/wAjd/LTvEmMZVHaKuQueo7RRgoC5ACszE2VbAlj3AHzvsBvYXnZ8A4KKAzvY1SLaG4pg7he09reQ03mnhqWCplwGdiVQta7uzMFUdiqWI7hue2eLU6inpc96xtdbnosutqYHIanr2vfXbqzp4fDKl/lLX+Dq4PAS/dqzeRMfA4xaq5luLGzK3rI3NT368tDoQSDMiXTe1bIStVCwIBK3BGZbZlNrXFwRcb6iXkQQYnDeG0sOuWkuUczcszd5J1My4iCW76mDU4Nh2JZsPQYk3LNSpkk8ySRqZX9hYX6th/saf5ZsIgg1/7Cwv1bD/Y0/wAI/YWF+rYf7Gn+WbCTANd+wcL9Ww/2NP8ALH7Cwv1bD/Y0/wAs2EQDX/sLC/VsP9jT/LH7Cwv1bD/Y0/yzYRAKUKKooVFVVGiqoAUDuA07ZeIgE3/WsSQf1+jEAiRJkQSWzntPvjMe0++ViCC2c9p98Zz2n3ysQCxY9siJEARIvF4BYCcxxjGviX+bYfVdqr+ybaEX+gOf0j1Rpe/rx/ixLfNsOc1VtKmQ6oCL5b+ySNS3srruQRs+DcLXD08osWNs7AWuQNAByUbAfeTNMrzfKtO79F67GqV5vlWnd+nue3DcGtBMlO/azH1nbta3utyGgmRU63rdblY6i3nyiJtSSVkbUklZGvrcDw770UH8l6XxplTMcejOHGysB2Z2P+NzNxExdOD1ivsYOnB6pfYwMNwWhTN1pLcaguWqEHtBcsR5TYEyImSSSsjJJLJEOgYEMAQdCDqCOd+6aLHU2o7kmkdFY6lOxWPZ2MfA62J30h0DAggEHQg6gjvhq5uo1ZUpcyOPbFNTfpKds2isDfLUUeyfebNyJ5i4PQ0eM0momtmsqkBgfWRiQMpHbcjxuCNxOc47w1qHWW7UjsTqaZ+i3Mr2HyPInmsW2YFSSA1gwB0YC5W/bY6jsI8pr5nHJnZeDhjIqpSdn3/74rzPrETXejuMNbDUahN2KAOR9MdV/wC8DNjNpwmmnZiIiCBERABkyIMEiIiCBERAEREAuIkRAKxBiAIiIAkyIgCQZJkWgERJtFoBKtpble9u/wDGLSAJMAREQSIiIIESZEAREQDU8c4EuJHWq1U09VW6h/mQ9VvOctxD0MxAuab06vYutNj77gnzE+gCfLqWMxL/ADuqcTWWlh2N8rMWJaqaaKouB58gs11OXudPhzxDbVGaVrPPTW2z3Or9B8NWo06tGvTKZXzIdCGDC5sQTezA++dNPmWOpY9AKlPEVXpGlTrZzVylUqXy5gW0N1YX1FxvrPC3Es2XpKuaytbph6rZMpvmtY9IgB7WAkKoktGb58Lq1ZObqQu3fV+3ifU4ny/oOKXtmr3N/wCMOWe+ua1v9nUseeQ2luD8Qxa46jRr1aurrmU1MylWXMNiQQQQfOSqi2NU+E1IxlLng7JvJu9l9D6dERNhygYiIAiIgCIiATIiLwC0QD4SYBWQZNotAKRLhJGSAViXyfr4SLQCstGSTaAREmMsEkRJtBEACQZNogFbRaWtFoIK2kyRAEEkRJtAEEAT5r/6axyNXCU0anXLh1Z1ysvSZ1O9wQbEHceBM+lWi0xlFMs4fFVMO24d/wAnAUuHcSBJNKiQ1MUCpZMvQhcopgZvVG/bfW8y8Lw7FpUv0JdEoDD0s9VQwUVVqAsabobgDLcMNl8J2lotI6aNz4jWe32OEq4LiPSKyUaQCB0p56iuwpvnGUtm61g7WJ113M8sDwDGNjKNevTRQhphirr6qJkGlyb2An0C0WjkQfEazi45ZprTsyIk2i0zKBBkxaLQSREm0WggiJNvxi0EkSYtFoBMRaTBB//Z"/>
          <p:cNvSpPr>
            <a:spLocks noChangeAspect="1" noChangeArrowheads="1"/>
          </p:cNvSpPr>
          <p:nvPr/>
        </p:nvSpPr>
        <p:spPr bwMode="auto">
          <a:xfrm>
            <a:off x="0" y="-1030288"/>
            <a:ext cx="2762250" cy="16573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0" name="AutoShape 4" descr="data:image/jpeg;base64,/9j/4AAQSkZJRgABAQAAAQABAAD/2wCEAAkGBxQSEhQUEhQUFBQUFxgUFRQUFxcXFxUVHRcYFxgcHBwcHCggHBwlHBgXITEhJSksLi4uFx8zODMsNygtLiwBCgoKDg0OGhAQGy4kHiQsLCwtLDYsLC4sLC80LCwsLCwvLCwsLC0vNCwsLCwsLCwsLCwsLCwsLCwsLCwsLCwsLP/AABEIAK4BIgMBIgACEQEDEQH/xAAbAAEAAgMBAQAAAAAAAAAAAAAAAQIEBQYDB//EAEkQAAIBAgQCBgUJBAcHBQAAAAECAAMRBBIhMQVBEyJRYXGBBjJCkaEHFFJUk8HR0vAVM0NyF1NiorHT4SODkrKzwvEWNERjgv/EABsBAQACAwEBAAAAAAAAAAAAAAABBAIDBQYH/8QAMBEAAgECBAQEBQQDAAAAAAAAAAECAxEEITFRBRITQWGhwdFCcYGR8RQysfAiQ+H/2gAMAwEAAhEDEQA/APoMQYgCJEQCYl6SXnuKAmipiIU/3GSi2eFOneenQTIVLSSwnGxPG6dOVkzfGjdGE1IiUIM2BAMq1KWMPxijVWpjKi0YETKelMdltOpTqxnoanGxWIibDEReIgCIiALxEQBERAEREAREQBERAEREAXiIgExIiATEiIBb9c4i/wCv0IgESJJkQBERBJk0UmTe0x8KZ7MZ5Lj+InTVty3QSZBMRE8W23qWhLK0rEyhOUHeJFiziYdeZhOkwah1M+h8Gk6lNTZSrZMpERO4aBESYBEREAREQBERBAiIgkREQBERAESZEAREQBERBAiTIgksIkiIIKRBiAIESybyGSZWHS09G3laZnowniuPxnUV7aFyjZIpERPJlkREASUm3ZAtymFWWxmcTaYdcz6DwOE6dNRZSr2Z4xET0BWEREAmREQBERAEREAmREQBERAEReTAEiIMAREmARERAERJgE2iB+t5MAqZEmRAEREAstQz3pV+2Y0TVUowqK0kZKTRsd5GUzHo1Z7dJPJYvgCc7xyLUa2WZcLBa0x6leeLVSZbwXAIU3zSMZ19j1q1p5OvO9+UpPRRpbvvr4f+Z3Jro8rjkr5mi9zzmuwvGqdSlUqqHy02emwsLlkOVgBfXXSbNltrcHXlOZPowfm9bD9MMlZqzsei616hLH27WUk2Hh33sQqRmrxMXkbjH8Up0Rd2HrIhAsSC7Ki3F72uw989UxtMv0YdS+TpMoIJyXsG05X08jOUpejFV6lTpOiVGqNUVlViy2xQxAXWoQwci5NgV2Fxtt+C+j4w9TOKmb/ZmkRkC6dNUqgjrG2tQjnew255kG7iIgkREQQIiIAiIgCIiAIiIAiIgCIiCRERAEREEFrRH6/WkQCJEGIAiIgCIiAJN5EQBERAEREAuoutu++u0gpzve0rLZwFYsQoHWJY2AA5kypVUqV5p5XV1beyfjkv7YzVnkVtMbG46nRANR1S+wOrN4KLsfITV8b4o2QnDVadlt0jLq4DEgZcwygXFidTry3nJrTLMSbkn1mYksx7WJ1J7ye3ttNU+IU/9efkUq2JVN2Su/I6fEeli7U6Tv2FyEB8LZm94EwH9Kax2FIeTHv3La+6a6jhb3J8/LT7vjMlMBZbtvoO3Um3+J+ErSxVaXexUdetLvYzKHpXUHr06bD+zmQ/HMDz7JtsL6SUH9ZjSPZVFh/xC6/EHunM4gU0sAL6b37LW/XdNXXxQBsAL3sFBsO/X3+4XtMoYyrHXMmOKqxdm7n0lcfRIuK1EjtFRPxl8NikqAmm6VACVJRgwDDcXGlxPl5oFrmsQwHsX6g8R7R8e07z6TwbD9HQpLscgY/zMMzfEn3S9QxHVbVtPEuUMR1W1bQzIiJZLBMiIgEyIiCRERAJkREECTIiCRERBBMmAZMApJA+MSV3EA4N/lTwvSNTFDFuyFgQiU22Nif3l7Xng/yvYMGxo4sHsKU/H+snAHHUvm+PwxdaNd8WKodgbVKalwaZZQSLMQwGx8Zn8OxPDXRHxlVa2INWiarste7IuIC1c2nWvQta1tts1yQOxPyuYOwboMXlJsGyU7E89ek3lP6YMF/VYr/hpf5k5Kjx3ANhjQqpTFNa+IcU6a1rlPm4p0XQkm1Q1FUm5ta+nKTSr8IDuctMr1+jDLXIy9NhzSDf/YKYxOY7arvAPpfol6aUOItUWglZTSUM3ShACCbC2VzrOkny35JBS+fcS+b26D+DbN+66U5PW19W28+o3gExIvKV66opZyFVQSzE2AA3JPIQD0iVVwbEag6gjYiWEAgkDUkADUk6AAakk8tOfdOG45xc4hrKSKSm6LtnI9th/gp233223pfxCwFBfa61S30PZXzKknuUDZpz2GpXbyHxJ/Cc3GV3fpx+vsUMXWbfTj9fY2PB8MaiVaakBnNOwb2gpLMNtDqh8u6bHH8F6JgQOq2vg1tR/j5eE8uF1Xp3yMQCdRyJsBttyEzavH+paqoYEX6uhB7ey84dSGIhW54JOPdXz0S8Ntyaaounyyyl2fY1fVWmOV1A79QPxmBxHiGw2F/jy23N7Wt3TEx2O0Cg3sFHZoNiey9tLankDPGhgnqEFtu8Hz56Du3PMnaXrlRyvkjxFVqjHKQB6t766X7Dvc7A8tSDdZtcDwrKNbW5m1j77/CZuFweUaqPAH/S08MdWUaABfILf7jFhy2V2YHEKlw+gACnY35eA/Rn0i8+ZVFzAi9ywtyvrpf4z6aw5eX3S/w/4n8vUtYHPmfyF4vIidEvk3kiVkiATERAEmREAREQBERAESZEElhJkfrnEEEQu4gxAPh3AlXo+J3FA1BiaHRCt0V7dO/S2z+zltm7pn8Z4Hw2symjXVaRq1uipq1FDk+dUabEMVzZVptUdQ5JIS40BnZVvk04e7MzU6hZiWJ6VtybmeT/ACY8NAJNOoAASSazWAGpMA4rg3o1g1ei6V19atTqGpUw5AAp1TRqqjqQUqAKLG5Ru8gz0T0fwXzUURWpljVWolQ1KIesTgWqBAf4aGv1LNexFtzOh4N6F8HxWfoQz5GZWArkmwYqG0J6rWuDzE2R+S7h39VU+1eAc38jdJExePWkWNMKoQvlz5ekNs2Rit+2xIlMF6e411BJoC4B/dHnr9Od96O+imFwLO2GRlNQBWzOWuAbjfvnKYX5NXQADFIbAD9yfD+slig6Sv1DXUU/hFD0rxbe3S+yP55safGMS4IZ6ZBBBHRaEbH2/GUpehFRf/kJ9k3+ZMqpwGpRRnavSCoCzHom0AuT/Em2UsP29TBKr3LcKwzUgOhfKbC4YE03I3JW4yk9qkanW+032D4kGZKVQdHWdSwS+ZXC2zFGsLgXG4U6i4E0/CqFaqim3RAgXZh1r88iHzsze4ibzC4JaStluWIOZ2N3bfdjy7BsOQE0VXFvI2Q5u5wmPxHS1mf6bkj+UAqn91RpNng6Aub8gPd1v9ZqOHrc0/j4ZZscbjQu2gym/kfgNZ5nm5m5PucmLveT7ntXxYXNbfN/2L+vfNBXxZcWF9QQLak9uW/L+0dB3mKrNUbUE5tlI5dr9i9i8+fO2z4fw0jUkEndip15fS0G+mwjUhtyZi4Hh+t3DXvyuQO3a5J/tHU92w3VGiigcjsLlgb9wOs9NVGy+RP4THr4kG4It3Eb/dJ0NiVicRUI2Pkdfjv77+E1WIqknl7yPulq1VTsd+xj5c9J4ohJAUFmY2VRqWY6WF/Pw56XmLzyRqnK+SM7gGFNTEUxbRSKjdwUhhfxYKPM98639r0iAbtY2IPR1Nf7sjgXDPm9OxsXY5qjDa/JQfor8SSdLzVUaTCmi5KlwoBHRvvYd07eEodOFnrqdnBYeMY2k/E2LcdojdnH+6q/lnjX9I8PYjpHUkEBhSq3UnY2Kb901GIw7nanV+zf8s1tfh9Y7Uav2b/hLqpw3OlHDUXrLzRseFemVuribdnTIrAHlcpqRfu7dhOtw9dXUMjBlbUMpuCPET5MaDO+RFZnJIygG972OnLXmdp2Xol6M1cO3SVKhUn+CjXQjte4sT4bdpkVIRWjGKw9KCvGWex44j07YVatNMJUqGk7ISr/AEWK3ICG17fGY1X5R8hKvhHVhurVLEeINOaLiGNplMdh2bo3bGGsrkMVdVaopRsoJFs2YaW0mRw3G4HIhxDCpUD0y7PTckqtds9zY5s1Egb7KBYEXOapRsm0WIYOm4KTi+38LM2x+UUhQ/zOpkJKhuk6pYakA9HYnuil8opYMVwbsEF2IqXCja5tT0F7C5mqTjuFaiadRKeUVa7ZEpFQymj0dIqbdV84Uk6aDyOTheM4CmauQKodXUA02INM1qLU0YWN2VUqXOxuNTHSjsyXg6a+BmR/Sav1ZvtR+Selb5RSls+DqLmAYZqlrqdiL09Qe2a6rVwSGk1SiBTOIqlLJ+8wjPmpsRvdGXLbfKSPGuN41hTRH7qrVSjh6S5qLFQVar0xUECws6kbbSelHZj9HSekWZ4+UsfVW+1H5I/pMX6s32o/JMSpxPAIKi08pFSm6Naky5gMVTqKBp1SaQZQeRVbnQNMTiONwJGICIgJB6FkRgfaKghlsNGAJBBGQG7R0o7MlYOk/gkfR+CcQGJoU6wXL0gJy3zWsxXewvtM2aP0H/8AYYf+Vv8AqPN5Kr1OPJWbRaItEGJWSq3IkS1PceIgHD4X0/erUelRwTVGTOSBXQHKhIZtU7Be15OJ9PKlJQz4EqpRaoPzmmb02OVWFl1BOmk4nhNSvhcatcUKzdHWZiBSfrIWYMPV5qT75tG447rRSrhMQEonEBclFiQjqww6C4HVp53G4NiLEGdD9PTy+W5W6k8/Y2dD5SERSVwLKjO7E9McpqMc76mnub3I75P9Ka/VD9sP8ueNf0iRiQMFilTPXdQKGiGrSRQ4GgzK6seVwx1Bmj47j6talSp08PXQAMao+blVZzVq1FK2BIAWpltcbc9JMaFJvNeZDnUX4O69FfTYY2saPQGnam1TMagfYqLWyD6W/dOrafK/kvwlRMYxenVQdA4u6Oovnp6XIAvp8J9UYSpiIRhUajobqTk4py1KxJi00mwiXX4StpIgHzVz0ZbWxQlSezK2Vj4aEecxXYswvv7Kn/nf7l+/1ffiNXPVqMoBU1HZAfVPXJDtb2dLgc9/CKTlOep3Nxdj5ge6cCcbN7XZxJKze12bLAYJBqxFzuSbMx9/lpM5qgGxPvP3zTHEsdz5ESrMfDw/VjMeYlVElkZ9XEntB8dD8PwmJUxJ7D8PvI/RngzG1zbv5CbDhvCKtexUZUP8Rx1f/wAjd/LTvEmMZVHaKuQueo7RRgoC5ACszE2VbAlj3AHzvsBvYXnZ8A4KKAzvY1SLaG4pg7he09reQ03mnhqWCplwGdiVQta7uzMFUdiqWI7hue2eLU6inpc96xtdbnosutqYHIanr2vfXbqzp4fDKl/lLX+Dq4PAS/dqzeRMfA4xaq5luLGzK3rI3NT368tDoQSDMiXTe1bIStVCwIBK3BGZbZlNrXFwRcb6iXkQQYnDeG0sOuWkuUczcszd5J1My4iCW76mDU4Nh2JZsPQYk3LNSpkk8ySRqZX9hYX6th/saf5ZsIgg1/7Cwv1bD/Y0/wAI/YWF+rYf7Gn+WbCTANd+wcL9Ww/2NP8ALH7Cwv1bD/Y0/wAs2EQDX/sLC/VsP9jT/LH7Cwv1bD/Y0/yzYRAKUKKooVFVVGiqoAUDuA07ZeIgE3/WsSQf1+jEAiRJkQSWzntPvjMe0++ViCC2c9p98Zz2n3ysQCxY9siJEARIvF4BYCcxxjGviX+bYfVdqr+ybaEX+gOf0j1Rpe/rx/ixLfNsOc1VtKmQ6oCL5b+ySNS3srruQRs+DcLXD08osWNs7AWuQNAByUbAfeTNMrzfKtO79F67GqV5vlWnd+nue3DcGtBMlO/azH1nbta3utyGgmRU63rdblY6i3nyiJtSSVkbUklZGvrcDw770UH8l6XxplTMcejOHGysB2Z2P+NzNxExdOD1ivsYOnB6pfYwMNwWhTN1pLcaguWqEHtBcsR5TYEyImSSSsjJJLJEOgYEMAQdCDqCOd+6aLHU2o7kmkdFY6lOxWPZ2MfA62J30h0DAggEHQg6gjvhq5uo1ZUpcyOPbFNTfpKds2isDfLUUeyfebNyJ5i4PQ0eM0momtmsqkBgfWRiQMpHbcjxuCNxOc47w1qHWW7UjsTqaZ+i3Mr2HyPInmsW2YFSSA1gwB0YC5W/bY6jsI8pr5nHJnZeDhjIqpSdn3/74rzPrETXejuMNbDUahN2KAOR9MdV/wC8DNjNpwmmnZiIiCBERABkyIMEiIiCBERAEREAuIkRAKxBiAIiIAkyIgCQZJkWgERJtFoBKtpble9u/wDGLSAJMAREQSIiIIESZEAREQDU8c4EuJHWq1U09VW6h/mQ9VvOctxD0MxAuab06vYutNj77gnzE+gCfLqWMxL/ADuqcTWWlh2N8rMWJaqaaKouB58gs11OXudPhzxDbVGaVrPPTW2z3Or9B8NWo06tGvTKZXzIdCGDC5sQTezA++dNPmWOpY9AKlPEVXpGlTrZzVylUqXy5gW0N1YX1FxvrPC3Es2XpKuaytbph6rZMpvmtY9IgB7WAkKoktGb58Lq1ZObqQu3fV+3ifU4ny/oOKXtmr3N/wCMOWe+ua1v9nUseeQ2luD8Qxa46jRr1aurrmU1MylWXMNiQQQQfOSqi2NU+E1IxlLng7JvJu9l9D6dERNhygYiIAiIgCIiATIiLwC0QD4SYBWQZNotAKRLhJGSAViXyfr4SLQCstGSTaAREmMsEkRJtBEACQZNogFbRaWtFoIK2kyRAEEkRJtAEEAT5r/6axyNXCU0anXLh1Z1ysvSZ1O9wQbEHceBM+lWi0xlFMs4fFVMO24d/wAnAUuHcSBJNKiQ1MUCpZMvQhcopgZvVG/bfW8y8Lw7FpUv0JdEoDD0s9VQwUVVqAsabobgDLcMNl8J2lotI6aNz4jWe32OEq4LiPSKyUaQCB0p56iuwpvnGUtm61g7WJ113M8sDwDGNjKNevTRQhphirr6qJkGlyb2An0C0WjkQfEazi45ZprTsyIk2i0zKBBkxaLQSREm0WggiJNvxi0EkSYtFoBMRaTBB//Z"/>
          <p:cNvSpPr>
            <a:spLocks noChangeAspect="1" noChangeArrowheads="1"/>
          </p:cNvSpPr>
          <p:nvPr/>
        </p:nvSpPr>
        <p:spPr bwMode="auto">
          <a:xfrm>
            <a:off x="0" y="-1030288"/>
            <a:ext cx="2762250" cy="16573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5062" name="Picture 6" descr="http://www.phschool.com/science/biology_place/biocoach/images/photosynth/photo1.gif"/>
          <p:cNvPicPr>
            <a:picLocks noChangeAspect="1" noChangeArrowheads="1" noCrop="1"/>
          </p:cNvPicPr>
          <p:nvPr/>
        </p:nvPicPr>
        <p:blipFill>
          <a:blip r:embed="rId2" cstate="print"/>
          <a:srcRect/>
          <a:stretch>
            <a:fillRect/>
          </a:stretch>
        </p:blipFill>
        <p:spPr bwMode="auto">
          <a:xfrm>
            <a:off x="609600" y="1097280"/>
            <a:ext cx="8077200" cy="484632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www.tva.com/power/images/coalart.png"/>
          <p:cNvPicPr>
            <a:picLocks noChangeAspect="1" noChangeArrowheads="1"/>
          </p:cNvPicPr>
          <p:nvPr/>
        </p:nvPicPr>
        <p:blipFill>
          <a:blip r:embed="rId2" cstate="print"/>
          <a:srcRect/>
          <a:stretch>
            <a:fillRect/>
          </a:stretch>
        </p:blipFill>
        <p:spPr bwMode="auto">
          <a:xfrm>
            <a:off x="387724" y="914400"/>
            <a:ext cx="8289551" cy="512445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 humans create these forms of energy?</a:t>
            </a:r>
            <a:endParaRPr lang="en-US" dirty="0"/>
          </a:p>
        </p:txBody>
      </p:sp>
      <p:sp>
        <p:nvSpPr>
          <p:cNvPr id="3" name="Content Placeholder 2"/>
          <p:cNvSpPr>
            <a:spLocks noGrp="1"/>
          </p:cNvSpPr>
          <p:nvPr>
            <p:ph idx="1"/>
          </p:nvPr>
        </p:nvSpPr>
        <p:spPr/>
        <p:txBody>
          <a:bodyPr/>
          <a:lstStyle/>
          <a:p>
            <a:r>
              <a:rPr lang="en-US" dirty="0" smtClean="0"/>
              <a:t>Humans have to create energy in the form of electricity to power all of our gadgets that make life fun and exciting.</a:t>
            </a:r>
          </a:p>
          <a:p>
            <a:r>
              <a:rPr lang="en-US" dirty="0" smtClean="0"/>
              <a:t>We create this energy by using natural resources that can Renewable and Non-Renewable.</a:t>
            </a:r>
            <a:endParaRPr lang="en-US" dirty="0"/>
          </a:p>
        </p:txBody>
      </p:sp>
    </p:spTree>
    <p:extLst>
      <p:ext uri="{BB962C8B-B14F-4D97-AF65-F5344CB8AC3E}">
        <p14:creationId xmlns:p14="http://schemas.microsoft.com/office/powerpoint/2010/main" val="396823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Renewable Energy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275563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Renewable Energy?</a:t>
            </a:r>
            <a:endParaRPr lang="en-US" dirty="0"/>
          </a:p>
        </p:txBody>
      </p:sp>
      <p:sp>
        <p:nvSpPr>
          <p:cNvPr id="3" name="Content Placeholder 2"/>
          <p:cNvSpPr>
            <a:spLocks noGrp="1"/>
          </p:cNvSpPr>
          <p:nvPr>
            <p:ph idx="1"/>
          </p:nvPr>
        </p:nvSpPr>
        <p:spPr/>
        <p:txBody>
          <a:bodyPr>
            <a:normAutofit/>
          </a:bodyPr>
          <a:lstStyle/>
          <a:p>
            <a:r>
              <a:rPr lang="en-US" sz="2800" dirty="0" smtClean="0"/>
              <a:t>Energy that comes from resources (sources) that can be replenished within a human life time (100 years).</a:t>
            </a:r>
            <a:endParaRPr lang="en-US" sz="2800" dirty="0"/>
          </a:p>
        </p:txBody>
      </p:sp>
    </p:spTree>
    <p:extLst>
      <p:ext uri="{BB962C8B-B14F-4D97-AF65-F5344CB8AC3E}">
        <p14:creationId xmlns:p14="http://schemas.microsoft.com/office/powerpoint/2010/main" val="136716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Renewable Energy…</a:t>
            </a:r>
            <a:endParaRPr lang="en-US" dirty="0"/>
          </a:p>
        </p:txBody>
      </p:sp>
      <p:sp>
        <p:nvSpPr>
          <p:cNvPr id="3" name="Content Placeholder 2"/>
          <p:cNvSpPr>
            <a:spLocks noGrp="1"/>
          </p:cNvSpPr>
          <p:nvPr>
            <p:ph idx="1"/>
          </p:nvPr>
        </p:nvSpPr>
        <p:spPr/>
        <p:txBody>
          <a:bodyPr>
            <a:normAutofit/>
          </a:bodyPr>
          <a:lstStyle/>
          <a:p>
            <a:r>
              <a:rPr lang="en-US" sz="2400" dirty="0" smtClean="0"/>
              <a:t>Wind Energy</a:t>
            </a:r>
          </a:p>
          <a:p>
            <a:r>
              <a:rPr lang="en-US" sz="2400" dirty="0" smtClean="0"/>
              <a:t>Hydropower Energy</a:t>
            </a:r>
          </a:p>
          <a:p>
            <a:r>
              <a:rPr lang="en-US" sz="2400" dirty="0" smtClean="0"/>
              <a:t>Geothermal Energy</a:t>
            </a:r>
          </a:p>
          <a:p>
            <a:r>
              <a:rPr lang="en-US" sz="2400" dirty="0" smtClean="0"/>
              <a:t>Solar Energy</a:t>
            </a:r>
          </a:p>
        </p:txBody>
      </p:sp>
    </p:spTree>
    <p:extLst>
      <p:ext uri="{BB962C8B-B14F-4D97-AF65-F5344CB8AC3E}">
        <p14:creationId xmlns:p14="http://schemas.microsoft.com/office/powerpoint/2010/main" val="285355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smtClean="0"/>
              <a:t>Non-Renewable Energy Examples…</a:t>
            </a:r>
            <a:br>
              <a:rPr lang="en-US" dirty="0" smtClean="0"/>
            </a:br>
            <a:r>
              <a:rPr lang="en-US" dirty="0"/>
              <a:t/>
            </a:r>
            <a:br>
              <a:rPr lang="en-US" dirty="0"/>
            </a:br>
            <a:r>
              <a:rPr lang="en-US" sz="3600" dirty="0" smtClean="0"/>
              <a:t>Resources that cannot naturally be recreated within a human life-time</a:t>
            </a:r>
            <a:endParaRPr lang="en-US" sz="2000" dirty="0"/>
          </a:p>
        </p:txBody>
      </p:sp>
      <p:sp>
        <p:nvSpPr>
          <p:cNvPr id="3" name="Content Placeholder 2"/>
          <p:cNvSpPr>
            <a:spLocks noGrp="1"/>
          </p:cNvSpPr>
          <p:nvPr>
            <p:ph idx="1"/>
          </p:nvPr>
        </p:nvSpPr>
        <p:spPr>
          <a:xfrm>
            <a:off x="457200" y="2560637"/>
            <a:ext cx="8229600" cy="4525963"/>
          </a:xfrm>
        </p:spPr>
        <p:txBody>
          <a:bodyPr>
            <a:normAutofit/>
          </a:bodyPr>
          <a:lstStyle/>
          <a:p>
            <a:r>
              <a:rPr lang="en-US" sz="2400" dirty="0" smtClean="0"/>
              <a:t>Coal</a:t>
            </a:r>
          </a:p>
          <a:p>
            <a:r>
              <a:rPr lang="en-US" sz="2400" dirty="0" smtClean="0"/>
              <a:t>Oil </a:t>
            </a:r>
          </a:p>
          <a:p>
            <a:r>
              <a:rPr lang="en-US" sz="2400" dirty="0" smtClean="0"/>
              <a:t>Natural Gas</a:t>
            </a:r>
          </a:p>
          <a:p>
            <a:r>
              <a:rPr lang="en-US" sz="2400" dirty="0" smtClean="0"/>
              <a:t>Nuclear</a:t>
            </a:r>
          </a:p>
          <a:p>
            <a:pPr marL="0" indent="0">
              <a:buNone/>
            </a:pPr>
            <a:r>
              <a:rPr lang="en-US" sz="2400" dirty="0">
                <a:hlinkClick r:id="rId2"/>
              </a:rPr>
              <a:t>https://www.youtube.com/watch?v=rEJKiUYjW1E&amp;feature=youtu.be</a:t>
            </a:r>
            <a:endParaRPr lang="en-US" sz="2400" dirty="0"/>
          </a:p>
        </p:txBody>
      </p:sp>
    </p:spTree>
    <p:extLst>
      <p:ext uri="{BB962C8B-B14F-4D97-AF65-F5344CB8AC3E}">
        <p14:creationId xmlns:p14="http://schemas.microsoft.com/office/powerpoint/2010/main" val="422940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73" y="6172199"/>
            <a:ext cx="8229600" cy="661737"/>
          </a:xfrm>
        </p:spPr>
        <p:txBody>
          <a:bodyPr>
            <a:noAutofit/>
          </a:bodyPr>
          <a:lstStyle/>
          <a:p>
            <a:r>
              <a:rPr lang="en-US" sz="2000" dirty="0"/>
              <a:t>https://www.youtube.com/watch?v=rEJKiUYjW1E&amp;feature=youtu.be</a:t>
            </a:r>
          </a:p>
        </p:txBody>
      </p:sp>
      <p:pic>
        <p:nvPicPr>
          <p:cNvPr id="2050" name="Picture 2" descr="http://static.progressivemediagroup.com/uploads/imagelibrary/nri/power/clietns/Drax/top-drax.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38250"/>
            <a:ext cx="7568946" cy="440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9493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k12.org/flx/show/THUMB_POSTCARD/image/user%3AbmF0ZS5qb25lc0Bua2NzY2hvb2xzLm9yZw../non-renewable-energy-source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4600" y="689811"/>
            <a:ext cx="6403527" cy="54864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endParaRPr lang="en-US"/>
          </a:p>
        </p:txBody>
      </p:sp>
      <p:sp>
        <p:nvSpPr>
          <p:cNvPr id="3" name="Rectangle 2"/>
          <p:cNvSpPr/>
          <p:nvPr/>
        </p:nvSpPr>
        <p:spPr>
          <a:xfrm>
            <a:off x="3175112" y="6202332"/>
            <a:ext cx="3282502" cy="369332"/>
          </a:xfrm>
          <a:prstGeom prst="rect">
            <a:avLst/>
          </a:prstGeom>
        </p:spPr>
        <p:txBody>
          <a:bodyPr wrap="none">
            <a:spAutoFit/>
          </a:bodyPr>
          <a:lstStyle/>
          <a:p>
            <a:r>
              <a:rPr lang="en-US" dirty="0">
                <a:hlinkClick r:id="rId4"/>
              </a:rPr>
              <a:t>Non-Renewable Resources Video</a:t>
            </a:r>
            <a:endParaRPr lang="en-US" dirty="0"/>
          </a:p>
        </p:txBody>
      </p:sp>
    </p:spTree>
    <p:extLst>
      <p:ext uri="{BB962C8B-B14F-4D97-AF65-F5344CB8AC3E}">
        <p14:creationId xmlns:p14="http://schemas.microsoft.com/office/powerpoint/2010/main" val="24165315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use Renewable and not Non-Renewable?</a:t>
            </a:r>
            <a:endParaRPr lang="en-US" dirty="0"/>
          </a:p>
        </p:txBody>
      </p:sp>
      <p:sp>
        <p:nvSpPr>
          <p:cNvPr id="3" name="Content Placeholder 2"/>
          <p:cNvSpPr>
            <a:spLocks noGrp="1"/>
          </p:cNvSpPr>
          <p:nvPr>
            <p:ph idx="1"/>
          </p:nvPr>
        </p:nvSpPr>
        <p:spPr/>
        <p:txBody>
          <a:bodyPr>
            <a:normAutofit/>
          </a:bodyPr>
          <a:lstStyle/>
          <a:p>
            <a:r>
              <a:rPr lang="en-US" sz="2400" dirty="0" smtClean="0"/>
              <a:t>Renewable resources are much cleaner for the environment.  They do not need to burn anything to generate heat.  Renewable resources capture the energy of natural elements and convert them to electricity.</a:t>
            </a:r>
          </a:p>
          <a:p>
            <a:r>
              <a:rPr lang="en-US" sz="2400" dirty="0" smtClean="0"/>
              <a:t>Burning fossil fuels (coal, oil) produces harmful gases into our atmosphere.</a:t>
            </a:r>
          </a:p>
          <a:p>
            <a:r>
              <a:rPr lang="en-US" sz="2400" dirty="0" smtClean="0"/>
              <a:t>These harmful gases “trap” heat within our atmosphere thus making our planet warmer.</a:t>
            </a:r>
          </a:p>
          <a:p>
            <a:r>
              <a:rPr lang="en-US" sz="2400" dirty="0" smtClean="0"/>
              <a:t>This trapping of heat is called the “green house effect” and can change our global climate.</a:t>
            </a:r>
          </a:p>
          <a:p>
            <a:endParaRPr lang="en-US" sz="2400" dirty="0"/>
          </a:p>
        </p:txBody>
      </p:sp>
    </p:spTree>
    <p:extLst>
      <p:ext uri="{BB962C8B-B14F-4D97-AF65-F5344CB8AC3E}">
        <p14:creationId xmlns:p14="http://schemas.microsoft.com/office/powerpoint/2010/main" val="314518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Energy On Earth Exist in 6 Forms…</a:t>
            </a:r>
            <a:endParaRPr lang="en-US" dirty="0"/>
          </a:p>
        </p:txBody>
      </p:sp>
      <p:sp>
        <p:nvSpPr>
          <p:cNvPr id="3" name="Content Placeholder 2"/>
          <p:cNvSpPr>
            <a:spLocks noGrp="1"/>
          </p:cNvSpPr>
          <p:nvPr>
            <p:ph idx="1"/>
          </p:nvPr>
        </p:nvSpPr>
        <p:spPr/>
        <p:txBody>
          <a:bodyPr/>
          <a:lstStyle/>
          <a:p>
            <a:pPr>
              <a:buFontTx/>
              <a:buChar char="-"/>
            </a:pPr>
            <a:r>
              <a:rPr lang="en-US" dirty="0" smtClean="0"/>
              <a:t>Mechanical</a:t>
            </a:r>
          </a:p>
          <a:p>
            <a:pPr>
              <a:buFontTx/>
              <a:buChar char="-"/>
            </a:pPr>
            <a:r>
              <a:rPr lang="en-US" dirty="0" smtClean="0"/>
              <a:t>Electromagnetic</a:t>
            </a:r>
          </a:p>
          <a:p>
            <a:pPr>
              <a:buFontTx/>
              <a:buChar char="-"/>
            </a:pPr>
            <a:r>
              <a:rPr lang="en-US" dirty="0" smtClean="0"/>
              <a:t>Heat (Thermal)</a:t>
            </a:r>
          </a:p>
          <a:p>
            <a:pPr>
              <a:buFontTx/>
              <a:buChar char="-"/>
            </a:pPr>
            <a:r>
              <a:rPr lang="en-US" dirty="0" smtClean="0"/>
              <a:t>Chemical</a:t>
            </a:r>
          </a:p>
          <a:p>
            <a:pPr>
              <a:buFontTx/>
              <a:buChar char="-"/>
            </a:pPr>
            <a:r>
              <a:rPr lang="en-US" dirty="0" smtClean="0"/>
              <a:t>Nuclear</a:t>
            </a:r>
          </a:p>
          <a:p>
            <a:pPr>
              <a:buFontTx/>
              <a:buChar char="-"/>
            </a:pPr>
            <a:r>
              <a:rPr lang="en-US" dirty="0" smtClean="0"/>
              <a:t>Electrical</a:t>
            </a:r>
          </a:p>
          <a:p>
            <a:pPr marL="0" indent="0">
              <a:buNone/>
            </a:pPr>
            <a:endParaRPr lang="en-US" dirty="0"/>
          </a:p>
        </p:txBody>
      </p:sp>
    </p:spTree>
    <p:extLst>
      <p:ext uri="{BB962C8B-B14F-4D97-AF65-F5344CB8AC3E}">
        <p14:creationId xmlns:p14="http://schemas.microsoft.com/office/powerpoint/2010/main" val="390337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9800"/>
            <a:ext cx="8229600" cy="579438"/>
          </a:xfrm>
        </p:spPr>
        <p:txBody>
          <a:bodyPr>
            <a:normAutofit/>
          </a:bodyPr>
          <a:lstStyle/>
          <a:p>
            <a:r>
              <a:rPr lang="en-US" sz="1600" dirty="0"/>
              <a:t>https://youtu.be/BPJJM_hCFj0</a:t>
            </a:r>
          </a:p>
        </p:txBody>
      </p:sp>
      <p:pic>
        <p:nvPicPr>
          <p:cNvPr id="3074" name="Picture 2" descr="https://www.koshland-science-museum.org/sites/default/files/GreenhouseEffect.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04800"/>
            <a:ext cx="7632700" cy="5349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7163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Renewable Clean Energy Resources</a:t>
            </a:r>
            <a:br>
              <a:rPr lang="en-US" dirty="0" smtClean="0"/>
            </a:br>
            <a:r>
              <a:rPr lang="en-US" dirty="0" smtClean="0"/>
              <a:t>Wind…</a:t>
            </a:r>
            <a:endParaRPr lang="en-US" dirty="0"/>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sz="2400" dirty="0" smtClean="0"/>
              <a:t>When wind is blowing it is in a Kinetic State of energy.  This means that it is in a state of motion.</a:t>
            </a:r>
          </a:p>
          <a:p>
            <a:pPr>
              <a:buFont typeface="Courier New" panose="02070309020205020404" pitchFamily="49" charset="0"/>
              <a:buChar char="o"/>
            </a:pPr>
            <a:r>
              <a:rPr lang="en-US" sz="2400" dirty="0" smtClean="0"/>
              <a:t>To capture this (movement) energy and turn it into electricity, scientists and engineers created a Wind Turbine to convert the mechanical energy into electrical energy.</a:t>
            </a:r>
            <a:endParaRPr lang="en-US" sz="2400" dirty="0"/>
          </a:p>
        </p:txBody>
      </p:sp>
    </p:spTree>
    <p:extLst>
      <p:ext uri="{BB962C8B-B14F-4D97-AF65-F5344CB8AC3E}">
        <p14:creationId xmlns:p14="http://schemas.microsoft.com/office/powerpoint/2010/main" val="289755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Energy</a:t>
            </a:r>
            <a:endParaRPr lang="en-US" dirty="0"/>
          </a:p>
        </p:txBody>
      </p:sp>
      <p:sp>
        <p:nvSpPr>
          <p:cNvPr id="3" name="Content Placeholder 2"/>
          <p:cNvSpPr>
            <a:spLocks noGrp="1"/>
          </p:cNvSpPr>
          <p:nvPr>
            <p:ph idx="1"/>
          </p:nvPr>
        </p:nvSpPr>
        <p:spPr>
          <a:xfrm>
            <a:off x="457200" y="5791200"/>
            <a:ext cx="8229600" cy="609600"/>
          </a:xfrm>
        </p:spPr>
        <p:txBody>
          <a:bodyPr>
            <a:normAutofit/>
          </a:bodyPr>
          <a:lstStyle/>
          <a:p>
            <a:r>
              <a:rPr lang="en-US" dirty="0" smtClean="0">
                <a:hlinkClick r:id="rId2"/>
              </a:rPr>
              <a:t>wind energy - Bing video</a:t>
            </a:r>
            <a:endParaRPr lang="en-US" dirty="0"/>
          </a:p>
        </p:txBody>
      </p:sp>
      <p:pic>
        <p:nvPicPr>
          <p:cNvPr id="4098" name="Picture 2" descr="https://upload.wikimedia.org/wikipedia/commons/8/8b/GreenMountainWindFarm_Fluvanna_2004.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219200"/>
            <a:ext cx="6937375" cy="460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3805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Energy</a:t>
            </a:r>
            <a:endParaRPr lang="en-US" dirty="0"/>
          </a:p>
        </p:txBody>
      </p:sp>
      <p:sp>
        <p:nvSpPr>
          <p:cNvPr id="3" name="Content Placeholder 2"/>
          <p:cNvSpPr>
            <a:spLocks noGrp="1"/>
          </p:cNvSpPr>
          <p:nvPr>
            <p:ph idx="1"/>
          </p:nvPr>
        </p:nvSpPr>
        <p:spPr/>
        <p:txBody>
          <a:bodyPr/>
          <a:lstStyle/>
          <a:p>
            <a:r>
              <a:rPr lang="en-US" dirty="0" smtClean="0"/>
              <a:t>When water is flowing in a stream, river, or water fall it has kinetic energy (energy of motion).  This energy can be captured by a machine called a turbine and changed from mechanical energy into electricity.</a:t>
            </a:r>
            <a:endParaRPr lang="en-US" dirty="0"/>
          </a:p>
        </p:txBody>
      </p:sp>
    </p:spTree>
    <p:extLst>
      <p:ext uri="{BB962C8B-B14F-4D97-AF65-F5344CB8AC3E}">
        <p14:creationId xmlns:p14="http://schemas.microsoft.com/office/powerpoint/2010/main" val="108464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Hydropower</a:t>
            </a:r>
            <a:endParaRPr lang="en-US" dirty="0"/>
          </a:p>
        </p:txBody>
      </p:sp>
      <p:sp>
        <p:nvSpPr>
          <p:cNvPr id="3" name="Content Placeholder 2"/>
          <p:cNvSpPr>
            <a:spLocks noGrp="1"/>
          </p:cNvSpPr>
          <p:nvPr>
            <p:ph idx="1"/>
          </p:nvPr>
        </p:nvSpPr>
        <p:spPr>
          <a:xfrm>
            <a:off x="457200" y="6019800"/>
            <a:ext cx="8229600" cy="411163"/>
          </a:xfrm>
        </p:spPr>
        <p:txBody>
          <a:bodyPr>
            <a:normAutofit fontScale="77500" lnSpcReduction="20000"/>
          </a:bodyPr>
          <a:lstStyle/>
          <a:p>
            <a:r>
              <a:rPr lang="en-US" dirty="0" smtClean="0">
                <a:hlinkClick r:id="rId2"/>
              </a:rPr>
              <a:t>http://wn.com/hydropower_explained</a:t>
            </a:r>
            <a:endParaRPr lang="en-US" dirty="0"/>
          </a:p>
        </p:txBody>
      </p:sp>
      <p:pic>
        <p:nvPicPr>
          <p:cNvPr id="5122" name="Picture 2" descr="http://www.gemo-tec.com/41/hydroelectric-power-plants66-2-2-2.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600200"/>
            <a:ext cx="7800181"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895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Geothermal Energy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word geothermal can be broken up into two words:</a:t>
            </a:r>
          </a:p>
          <a:p>
            <a:pPr marL="0" indent="0">
              <a:buNone/>
            </a:pPr>
            <a:r>
              <a:rPr lang="en-US" dirty="0" smtClean="0"/>
              <a:t>Geo = Earth</a:t>
            </a:r>
          </a:p>
          <a:p>
            <a:pPr marL="0" indent="0">
              <a:buNone/>
            </a:pPr>
            <a:r>
              <a:rPr lang="en-US" dirty="0" smtClean="0"/>
              <a:t>Thermal = Heat</a:t>
            </a:r>
          </a:p>
          <a:p>
            <a:r>
              <a:rPr lang="en-US" dirty="0" smtClean="0"/>
              <a:t>Geothermal Energy is the captured energy from the heat inside of the Earth.</a:t>
            </a:r>
          </a:p>
          <a:p>
            <a:r>
              <a:rPr lang="en-US" dirty="0" smtClean="0"/>
              <a:t>This heat inside of the Earth only exist near places that have volcanos and have magma really close to the surface of the Earth.</a:t>
            </a:r>
          </a:p>
          <a:p>
            <a:r>
              <a:rPr lang="en-US" dirty="0" smtClean="0"/>
              <a:t>The heat from the magma helps to produce steam to spin a turbine and then create electricity.</a:t>
            </a:r>
          </a:p>
          <a:p>
            <a:r>
              <a:rPr lang="en-US" dirty="0" smtClean="0"/>
              <a:t>The thermal energy is converted to mechanical and then electrical.</a:t>
            </a:r>
            <a:endParaRPr lang="en-US" dirty="0"/>
          </a:p>
        </p:txBody>
      </p:sp>
    </p:spTree>
    <p:extLst>
      <p:ext uri="{BB962C8B-B14F-4D97-AF65-F5344CB8AC3E}">
        <p14:creationId xmlns:p14="http://schemas.microsoft.com/office/powerpoint/2010/main" val="234124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5" y="0"/>
            <a:ext cx="8229600" cy="1143000"/>
          </a:xfrm>
        </p:spPr>
        <p:txBody>
          <a:bodyPr/>
          <a:lstStyle/>
          <a:p>
            <a:r>
              <a:rPr lang="en-US" dirty="0" smtClean="0"/>
              <a:t>Geothermal</a:t>
            </a:r>
            <a:endParaRPr lang="en-US" dirty="0"/>
          </a:p>
        </p:txBody>
      </p:sp>
      <p:sp>
        <p:nvSpPr>
          <p:cNvPr id="3" name="Content Placeholder 2"/>
          <p:cNvSpPr>
            <a:spLocks noGrp="1"/>
          </p:cNvSpPr>
          <p:nvPr>
            <p:ph idx="1"/>
          </p:nvPr>
        </p:nvSpPr>
        <p:spPr>
          <a:xfrm>
            <a:off x="457200" y="5562600"/>
            <a:ext cx="8229600" cy="563563"/>
          </a:xfrm>
        </p:spPr>
        <p:txBody>
          <a:bodyPr>
            <a:normAutofit fontScale="92500"/>
          </a:bodyPr>
          <a:lstStyle/>
          <a:p>
            <a:r>
              <a:rPr lang="en-US" dirty="0" smtClean="0">
                <a:hlinkClick r:id="rId2"/>
              </a:rPr>
              <a:t>http://www.youtube.com/watch?v=Bl-oxDZDfqI</a:t>
            </a:r>
            <a:endParaRPr lang="en-US" dirty="0"/>
          </a:p>
        </p:txBody>
      </p:sp>
      <p:pic>
        <p:nvPicPr>
          <p:cNvPr id="6146" name="Picture 2" descr="http://africanclimate.net/sites/default/files/geothermal-energy.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066800"/>
            <a:ext cx="6191250" cy="464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6931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Geothermal in Home</a:t>
            </a:r>
            <a:endParaRPr lang="en-US" dirty="0"/>
          </a:p>
        </p:txBody>
      </p:sp>
      <p:pic>
        <p:nvPicPr>
          <p:cNvPr id="8194" name="Picture 2" descr="http://cnyenergychallenge.org/wp-content/uploads/2011/06/GEOTHERMAL-system-in-hous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9300" y="1271110"/>
            <a:ext cx="5105400" cy="5258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8532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Energy</a:t>
            </a:r>
            <a:endParaRPr lang="en-US" dirty="0"/>
          </a:p>
        </p:txBody>
      </p:sp>
      <p:sp>
        <p:nvSpPr>
          <p:cNvPr id="3" name="Content Placeholder 2"/>
          <p:cNvSpPr>
            <a:spLocks noGrp="1"/>
          </p:cNvSpPr>
          <p:nvPr>
            <p:ph idx="1"/>
          </p:nvPr>
        </p:nvSpPr>
        <p:spPr/>
        <p:txBody>
          <a:bodyPr>
            <a:normAutofit/>
          </a:bodyPr>
          <a:lstStyle/>
          <a:p>
            <a:r>
              <a:rPr lang="en-US" sz="2400" dirty="0" smtClean="0"/>
              <a:t>Solar Energy captures natural sun light which is electromagnetic energy and turns it into electricity that can be used in our homes.</a:t>
            </a:r>
            <a:endParaRPr lang="en-US" sz="2400" dirty="0"/>
          </a:p>
        </p:txBody>
      </p:sp>
    </p:spTree>
    <p:extLst>
      <p:ext uri="{BB962C8B-B14F-4D97-AF65-F5344CB8AC3E}">
        <p14:creationId xmlns:p14="http://schemas.microsoft.com/office/powerpoint/2010/main" val="282280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6019800"/>
            <a:ext cx="8229600" cy="563563"/>
          </a:xfrm>
        </p:spPr>
        <p:txBody>
          <a:bodyPr>
            <a:normAutofit fontScale="55000" lnSpcReduction="20000"/>
          </a:bodyPr>
          <a:lstStyle/>
          <a:p>
            <a:pPr marL="0" indent="0">
              <a:buNone/>
            </a:pPr>
            <a:r>
              <a:rPr lang="en-US" dirty="0" smtClean="0">
                <a:hlinkClick r:id="rId2"/>
              </a:rPr>
              <a:t>http://www.bing.com/videos/search?q=what+is+solar+power&amp;view=detail&amp;&amp;mid=3239E72E04077678F7A13239E72E04077678F7A1</a:t>
            </a:r>
            <a:endParaRPr lang="en-US" dirty="0"/>
          </a:p>
        </p:txBody>
      </p:sp>
      <p:pic>
        <p:nvPicPr>
          <p:cNvPr id="7170" name="Picture 2" descr="Image result for solar pow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600200"/>
            <a:ext cx="6719266"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698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26" name="Picture 2" descr="http://b68389.medialib.glogster.com/media/c16434bc78d25d6c25913718317df761529dcfd5b8b79213de2b18ae657ce792/forms-of-energ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8043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Energy Source Do You Think the World Should Use?</a:t>
            </a:r>
            <a:endParaRPr lang="en-US" dirty="0"/>
          </a:p>
        </p:txBody>
      </p:sp>
      <p:sp>
        <p:nvSpPr>
          <p:cNvPr id="3" name="Content Placeholder 2"/>
          <p:cNvSpPr>
            <a:spLocks noGrp="1"/>
          </p:cNvSpPr>
          <p:nvPr>
            <p:ph idx="1"/>
          </p:nvPr>
        </p:nvSpPr>
        <p:spPr/>
        <p:txBody>
          <a:bodyPr>
            <a:normAutofit/>
          </a:bodyPr>
          <a:lstStyle/>
          <a:p>
            <a:r>
              <a:rPr lang="en-US" sz="2400" dirty="0" smtClean="0"/>
              <a:t>Solar</a:t>
            </a:r>
          </a:p>
          <a:p>
            <a:r>
              <a:rPr lang="en-US" sz="2400" dirty="0" smtClean="0"/>
              <a:t>Wind</a:t>
            </a:r>
          </a:p>
          <a:p>
            <a:r>
              <a:rPr lang="en-US" sz="2400" dirty="0" smtClean="0"/>
              <a:t>Water</a:t>
            </a:r>
          </a:p>
          <a:p>
            <a:r>
              <a:rPr lang="en-US" sz="2400" dirty="0" smtClean="0"/>
              <a:t>Geothermal</a:t>
            </a:r>
          </a:p>
          <a:p>
            <a:pPr marL="0" indent="0">
              <a:buNone/>
            </a:pPr>
            <a:endParaRPr lang="en-US" sz="2400" dirty="0"/>
          </a:p>
          <a:p>
            <a:pPr marL="0" indent="0">
              <a:buNone/>
            </a:pPr>
            <a:r>
              <a:rPr lang="en-US" sz="2400" dirty="0" smtClean="0"/>
              <a:t>WHY?</a:t>
            </a:r>
            <a:endParaRPr lang="en-US" sz="2400" dirty="0"/>
          </a:p>
        </p:txBody>
      </p:sp>
    </p:spTree>
    <p:extLst>
      <p:ext uri="{BB962C8B-B14F-4D97-AF65-F5344CB8AC3E}">
        <p14:creationId xmlns:p14="http://schemas.microsoft.com/office/powerpoint/2010/main" val="402412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a:t>
            </a:r>
            <a:r>
              <a:rPr lang="en-US" dirty="0" err="1" smtClean="0"/>
              <a:t>Powerpoints</a:t>
            </a:r>
            <a:endParaRPr lang="en-US" dirty="0"/>
          </a:p>
        </p:txBody>
      </p:sp>
      <p:sp>
        <p:nvSpPr>
          <p:cNvPr id="3" name="Content Placeholder 2"/>
          <p:cNvSpPr>
            <a:spLocks noGrp="1"/>
          </p:cNvSpPr>
          <p:nvPr>
            <p:ph idx="1"/>
          </p:nvPr>
        </p:nvSpPr>
        <p:spPr/>
        <p:txBody>
          <a:bodyPr/>
          <a:lstStyle/>
          <a:p>
            <a:r>
              <a:rPr lang="en-US" dirty="0" smtClean="0">
                <a:hlinkClick r:id="rId2"/>
              </a:rPr>
              <a:t>http://www.bing.com/videos/search?q=how+does+a+solar+panel+work&amp;&amp;view=detail&amp;mid=9A6827382AFA62E22D4A9A6827382AFA62E22D4A&amp;&amp;FORM=VRDGAR</a:t>
            </a:r>
            <a:endParaRPr lang="en-US" dirty="0" smtClean="0"/>
          </a:p>
          <a:p>
            <a:r>
              <a:rPr lang="en-US" smtClean="0">
                <a:hlinkClick r:id="rId3"/>
              </a:rPr>
              <a:t>http://www.bing.com/videos/search?q=solar+energy+in+the+mojave+desert&amp;&amp;view=detail&amp;mid=FC9E2237A0C7E36DA813FC9E2237A0C7E36DA813&amp;&amp;FORM=VRDGAR</a:t>
            </a:r>
            <a:endParaRPr lang="en-US"/>
          </a:p>
        </p:txBody>
      </p:sp>
    </p:spTree>
    <p:extLst>
      <p:ext uri="{BB962C8B-B14F-4D97-AF65-F5344CB8AC3E}">
        <p14:creationId xmlns:p14="http://schemas.microsoft.com/office/powerpoint/2010/main" val="2588340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Energy (Kinetic)</a:t>
            </a:r>
            <a:endParaRPr lang="en-US" dirty="0"/>
          </a:p>
        </p:txBody>
      </p:sp>
      <p:sp>
        <p:nvSpPr>
          <p:cNvPr id="3" name="Content Placeholder 2"/>
          <p:cNvSpPr>
            <a:spLocks noGrp="1"/>
          </p:cNvSpPr>
          <p:nvPr>
            <p:ph idx="1"/>
          </p:nvPr>
        </p:nvSpPr>
        <p:spPr/>
        <p:txBody>
          <a:bodyPr/>
          <a:lstStyle/>
          <a:p>
            <a:r>
              <a:rPr lang="en-US" dirty="0" smtClean="0"/>
              <a:t>Mechanical Energy is the energy of moving parts and action.</a:t>
            </a:r>
          </a:p>
          <a:p>
            <a:r>
              <a:rPr lang="en-US" dirty="0" smtClean="0"/>
              <a:t>Examples include:</a:t>
            </a:r>
          </a:p>
          <a:p>
            <a:pPr marL="0" indent="0">
              <a:buNone/>
            </a:pPr>
            <a:r>
              <a:rPr lang="en-US" dirty="0" smtClean="0"/>
              <a:t>	- walking, riding a bike, machines, </a:t>
            </a:r>
          </a:p>
          <a:p>
            <a:pPr marL="0" indent="0">
              <a:buNone/>
            </a:pPr>
            <a:r>
              <a:rPr lang="en-US" dirty="0"/>
              <a:t>	</a:t>
            </a:r>
            <a:r>
              <a:rPr lang="en-US" dirty="0" smtClean="0"/>
              <a:t>wind, moving water.</a:t>
            </a:r>
            <a:endParaRPr lang="en-US" dirty="0"/>
          </a:p>
        </p:txBody>
      </p:sp>
    </p:spTree>
    <p:extLst>
      <p:ext uri="{BB962C8B-B14F-4D97-AF65-F5344CB8AC3E}">
        <p14:creationId xmlns:p14="http://schemas.microsoft.com/office/powerpoint/2010/main" val="201816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Energy</a:t>
            </a:r>
            <a:endParaRPr lang="en-US" dirty="0"/>
          </a:p>
        </p:txBody>
      </p:sp>
      <p:pic>
        <p:nvPicPr>
          <p:cNvPr id="1026" name="Picture 2" descr="http://ts1.mm.bing.net/th?id=H.4801748852606524&amp;pid=15.1">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676400"/>
            <a:ext cx="3000375" cy="19812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ages.wisegeek.com/windmill-in-a-fiel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1143000"/>
            <a:ext cx="3900555" cy="43592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s4.mm.bing.net/th?id=H.5064510645077411&amp;pid=15.1">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 y="3635680"/>
            <a:ext cx="3000375" cy="27336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ts3.mm.bing.net/th?id=H.4596135900545166&amp;pid=15.1">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57576" y="3322637"/>
            <a:ext cx="3429000" cy="2593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300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Electromagnetic Energy</a:t>
            </a:r>
            <a:endParaRPr lang="en-US" dirty="0"/>
          </a:p>
        </p:txBody>
      </p:sp>
      <p:sp>
        <p:nvSpPr>
          <p:cNvPr id="3" name="Content Placeholder 2"/>
          <p:cNvSpPr>
            <a:spLocks noGrp="1"/>
          </p:cNvSpPr>
          <p:nvPr>
            <p:ph idx="1"/>
          </p:nvPr>
        </p:nvSpPr>
        <p:spPr/>
        <p:txBody>
          <a:bodyPr/>
          <a:lstStyle/>
          <a:p>
            <a:r>
              <a:rPr lang="en-US" dirty="0" smtClean="0"/>
              <a:t>Electromagnetic Energy is energy from the Sun.</a:t>
            </a:r>
          </a:p>
          <a:p>
            <a:r>
              <a:rPr lang="en-US" dirty="0" smtClean="0"/>
              <a:t>Examples include:</a:t>
            </a:r>
          </a:p>
          <a:p>
            <a:pPr marL="0" indent="0">
              <a:buNone/>
            </a:pPr>
            <a:r>
              <a:rPr lang="en-US" dirty="0"/>
              <a:t>	</a:t>
            </a:r>
            <a:r>
              <a:rPr lang="en-US" dirty="0" smtClean="0"/>
              <a:t>- radios waves, light waves, infra-red waves</a:t>
            </a:r>
          </a:p>
        </p:txBody>
      </p:sp>
    </p:spTree>
    <p:extLst>
      <p:ext uri="{BB962C8B-B14F-4D97-AF65-F5344CB8AC3E}">
        <p14:creationId xmlns:p14="http://schemas.microsoft.com/office/powerpoint/2010/main" val="110520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50" name="Picture 2" descr="http://mamontoff.org/science-radi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1" y="2590800"/>
            <a:ext cx="5143499" cy="37719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rmcmed.com/wp-content/uploads/2012/08/hazar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28600"/>
            <a:ext cx="4216309"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447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 Energy</a:t>
            </a:r>
            <a:endParaRPr lang="en-US" dirty="0"/>
          </a:p>
        </p:txBody>
      </p:sp>
      <p:sp>
        <p:nvSpPr>
          <p:cNvPr id="3" name="Content Placeholder 2"/>
          <p:cNvSpPr>
            <a:spLocks noGrp="1"/>
          </p:cNvSpPr>
          <p:nvPr>
            <p:ph idx="1"/>
          </p:nvPr>
        </p:nvSpPr>
        <p:spPr/>
        <p:txBody>
          <a:bodyPr/>
          <a:lstStyle/>
          <a:p>
            <a:r>
              <a:rPr lang="en-US" dirty="0" smtClean="0"/>
              <a:t>Electrical Energy is energy caused from the movement of electrons creating an electric charge.</a:t>
            </a:r>
            <a:endParaRPr lang="en-US" dirty="0"/>
          </a:p>
        </p:txBody>
      </p:sp>
    </p:spTree>
    <p:extLst>
      <p:ext uri="{BB962C8B-B14F-4D97-AF65-F5344CB8AC3E}">
        <p14:creationId xmlns:p14="http://schemas.microsoft.com/office/powerpoint/2010/main" val="39083550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1464</TotalTime>
  <Words>698</Words>
  <Application>Microsoft Office PowerPoint</Application>
  <PresentationFormat>On-screen Show (4:3)</PresentationFormat>
  <Paragraphs>96</Paragraphs>
  <Slides>41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Courier New</vt:lpstr>
      <vt:lpstr>Office Theme</vt:lpstr>
      <vt:lpstr>PowerPoint Presentation</vt:lpstr>
      <vt:lpstr>PowerPoint Presentation</vt:lpstr>
      <vt:lpstr>Energy On Earth Exist in 6 Forms…</vt:lpstr>
      <vt:lpstr>PowerPoint Presentation</vt:lpstr>
      <vt:lpstr>Mechanical Energy (Kinetic)</vt:lpstr>
      <vt:lpstr>Mechanical Energy</vt:lpstr>
      <vt:lpstr>Electromagnetic Energy</vt:lpstr>
      <vt:lpstr>PowerPoint Presentation</vt:lpstr>
      <vt:lpstr>Electrical Energy</vt:lpstr>
      <vt:lpstr>PowerPoint Presentation</vt:lpstr>
      <vt:lpstr>Heat Energy (Thermal)</vt:lpstr>
      <vt:lpstr>Chemical Energy</vt:lpstr>
      <vt:lpstr>Chemical Energy</vt:lpstr>
      <vt:lpstr>Nuclear Energy</vt:lpstr>
      <vt:lpstr>Nuclear Energy</vt:lpstr>
      <vt:lpstr>Changing Energy Forms…</vt:lpstr>
      <vt:lpstr>Let’s see if we can name the energy conversions shown below……</vt:lpstr>
      <vt:lpstr>PowerPoint Presentation</vt:lpstr>
      <vt:lpstr>PowerPoint Presentation</vt:lpstr>
      <vt:lpstr>PowerPoint Presentation</vt:lpstr>
      <vt:lpstr>PowerPoint Presentation</vt:lpstr>
      <vt:lpstr>Why do humans create these forms of energy?</vt:lpstr>
      <vt:lpstr>Renewable Energy</vt:lpstr>
      <vt:lpstr>What is Renewable Energy?</vt:lpstr>
      <vt:lpstr>Examples of Renewable Energy…</vt:lpstr>
      <vt:lpstr>Non-Renewable Energy Examples…  Resources that cannot naturally be recreated within a human life-time</vt:lpstr>
      <vt:lpstr>https://www.youtube.com/watch?v=rEJKiUYjW1E&amp;feature=youtu.be</vt:lpstr>
      <vt:lpstr>PowerPoint Presentation</vt:lpstr>
      <vt:lpstr>Why use Renewable and not Non-Renewable?</vt:lpstr>
      <vt:lpstr>https://youtu.be/BPJJM_hCFj0</vt:lpstr>
      <vt:lpstr>Renewable Clean Energy Resources Wind…</vt:lpstr>
      <vt:lpstr>Wind Energy</vt:lpstr>
      <vt:lpstr>Water Energy</vt:lpstr>
      <vt:lpstr>Hydropower</vt:lpstr>
      <vt:lpstr>Geothermal Energy</vt:lpstr>
      <vt:lpstr>Geothermal</vt:lpstr>
      <vt:lpstr>Geothermal in Home</vt:lpstr>
      <vt:lpstr>Solar Energy</vt:lpstr>
      <vt:lpstr>PowerPoint Presentation</vt:lpstr>
      <vt:lpstr>Which Energy Source Do You Think the World Should Use?</vt:lpstr>
      <vt:lpstr>Good Powerpoints</vt:lpstr>
    </vt:vector>
  </TitlesOfParts>
  <Company>Arlington Central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CHAD JONES</dc:creator>
  <cp:lastModifiedBy>CHAD JONES</cp:lastModifiedBy>
  <cp:revision>66</cp:revision>
  <dcterms:created xsi:type="dcterms:W3CDTF">2013-10-15T18:22:35Z</dcterms:created>
  <dcterms:modified xsi:type="dcterms:W3CDTF">2019-12-18T15:09:28Z</dcterms:modified>
</cp:coreProperties>
</file>